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61" r:id="rId2"/>
    <p:sldId id="281" r:id="rId3"/>
    <p:sldId id="268" r:id="rId4"/>
    <p:sldId id="311" r:id="rId5"/>
    <p:sldId id="312" r:id="rId6"/>
    <p:sldId id="270" r:id="rId7"/>
    <p:sldId id="302" r:id="rId8"/>
    <p:sldId id="305" r:id="rId9"/>
    <p:sldId id="301" r:id="rId10"/>
    <p:sldId id="304" r:id="rId11"/>
    <p:sldId id="273" r:id="rId12"/>
    <p:sldId id="275" r:id="rId13"/>
    <p:sldId id="276" r:id="rId14"/>
    <p:sldId id="279" r:id="rId15"/>
    <p:sldId id="277" r:id="rId16"/>
    <p:sldId id="278" r:id="rId17"/>
    <p:sldId id="280" r:id="rId18"/>
    <p:sldId id="283" r:id="rId19"/>
    <p:sldId id="282" r:id="rId20"/>
    <p:sldId id="284" r:id="rId21"/>
    <p:sldId id="285" r:id="rId22"/>
    <p:sldId id="286" r:id="rId23"/>
    <p:sldId id="287" r:id="rId24"/>
    <p:sldId id="309" r:id="rId25"/>
    <p:sldId id="310" r:id="rId26"/>
    <p:sldId id="292" r:id="rId27"/>
    <p:sldId id="293" r:id="rId28"/>
    <p:sldId id="295" r:id="rId29"/>
    <p:sldId id="296" r:id="rId30"/>
    <p:sldId id="297" r:id="rId31"/>
    <p:sldId id="298" r:id="rId32"/>
    <p:sldId id="299" r:id="rId33"/>
    <p:sldId id="300" r:id="rId34"/>
    <p:sldId id="307" r:id="rId35"/>
  </p:sldIdLst>
  <p:sldSz cx="12192000" cy="6858000"/>
  <p:notesSz cx="6858000" cy="9144000"/>
  <p:embeddedFontLst>
    <p:embeddedFont>
      <p:font typeface="Poppins"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903" autoAdjust="0"/>
  </p:normalViewPr>
  <p:slideViewPr>
    <p:cSldViewPr snapToGrid="0">
      <p:cViewPr varScale="1">
        <p:scale>
          <a:sx n="105" d="100"/>
          <a:sy n="105"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microsoft.com/office/2015/10/relationships/revisionInfo" Target="revisionInfo.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5821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8929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413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28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63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62487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8065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27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32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042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0AAC93-7822-3A08-88A7-8DCF3D9E193C}"/>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321B77F-A2D9-395B-1127-93DBB14630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1950A64-230A-4AC6-9A01-350E2140A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1574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8D79D06-54E1-BF9C-688F-67A875713E5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F8AC6E7C-F03E-A923-6636-BC0E3DA3B22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1A7556E7-E015-780A-E3F1-10FCA201D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930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1324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478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7862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357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dirty="0" err="1"/>
              <a:t>DetactaX</a:t>
            </a:r>
            <a:r>
              <a:rPr lang="en-US" b="1" dirty="0"/>
              <a:t> AI</a:t>
            </a:r>
            <a:endParaRPr b="1"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Google Shape;223;p12">
            <a:extLst>
              <a:ext uri="{FF2B5EF4-FFF2-40B4-BE49-F238E27FC236}">
                <a16:creationId xmlns:a16="http://schemas.microsoft.com/office/drawing/2014/main" id="{A7CFE8E0-8389-CDC5-6C6A-6D428A1B991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
        <p:nvSpPr>
          <p:cNvPr id="3" name="Google Shape;223;p12">
            <a:extLst>
              <a:ext uri="{FF2B5EF4-FFF2-40B4-BE49-F238E27FC236}">
                <a16:creationId xmlns:a16="http://schemas.microsoft.com/office/drawing/2014/main" id="{971D212E-0B2E-B4CC-1BAA-9A77AFEE511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72936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20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
        <p:nvSpPr>
          <p:cNvPr id="4" name="Google Shape;223;p12">
            <a:extLst>
              <a:ext uri="{FF2B5EF4-FFF2-40B4-BE49-F238E27FC236}">
                <a16:creationId xmlns:a16="http://schemas.microsoft.com/office/drawing/2014/main" id="{606A392F-679B-EE22-EE91-944111BFD08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96058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
        <p:nvSpPr>
          <p:cNvPr id="3" name="Google Shape;223;p12">
            <a:extLst>
              <a:ext uri="{FF2B5EF4-FFF2-40B4-BE49-F238E27FC236}">
                <a16:creationId xmlns:a16="http://schemas.microsoft.com/office/drawing/2014/main" id="{19DC0AEF-F750-C0A5-6A80-8898DE8781A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43057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
        <p:nvSpPr>
          <p:cNvPr id="4" name="Google Shape;223;p12">
            <a:extLst>
              <a:ext uri="{FF2B5EF4-FFF2-40B4-BE49-F238E27FC236}">
                <a16:creationId xmlns:a16="http://schemas.microsoft.com/office/drawing/2014/main" id="{5AF9D1B3-5C9E-A964-C849-02148AB8644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04053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
        <p:nvSpPr>
          <p:cNvPr id="5" name="Slide Number Placeholder 3">
            <a:extLst>
              <a:ext uri="{FF2B5EF4-FFF2-40B4-BE49-F238E27FC236}">
                <a16:creationId xmlns:a16="http://schemas.microsoft.com/office/drawing/2014/main" id="{4828BCAD-D0A0-B8D5-BDC5-443C4E9E925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7" name="Google Shape;223;p12">
            <a:extLst>
              <a:ext uri="{FF2B5EF4-FFF2-40B4-BE49-F238E27FC236}">
                <a16:creationId xmlns:a16="http://schemas.microsoft.com/office/drawing/2014/main" id="{528DDEC7-FF19-F9A2-B159-AFF04661DC5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55864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
        <p:nvSpPr>
          <p:cNvPr id="4" name="Google Shape;223;p12">
            <a:extLst>
              <a:ext uri="{FF2B5EF4-FFF2-40B4-BE49-F238E27FC236}">
                <a16:creationId xmlns:a16="http://schemas.microsoft.com/office/drawing/2014/main" id="{80EEA1D3-631B-6896-8E96-E688CB2FFD3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7924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27747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11/29/2025</a:t>
            </a:r>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25282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 Mostafa</a:t>
            </a:r>
            <a:r>
              <a:rPr lang="en-US" sz="2400" b="0" i="0" u="none" strike="noStrike" cap="none" dirty="0"/>
              <a:t>:</a:t>
            </a:r>
            <a:r>
              <a:rPr lang="en-US" sz="2400" dirty="0"/>
              <a:t> Both</a:t>
            </a:r>
            <a:r>
              <a:rPr lang="en-US" sz="2400" b="0" i="0" u="none" strike="noStrike" cap="none" dirty="0"/>
              <a:t> Classification Models Designer,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a:t>
            </a:r>
            <a:r>
              <a:rPr lang="en-US" sz="2400" b="1" i="0" u="none" strike="noStrike" cap="none" dirty="0" err="1"/>
              <a:t>Elfouly</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Acquisition &amp; Augmentations.</a:t>
            </a:r>
          </a:p>
          <a:p>
            <a:pPr>
              <a:spcBef>
                <a:spcPts val="0"/>
              </a:spcBef>
              <a:spcAft>
                <a:spcPts val="600"/>
              </a:spcAft>
              <a:buClr>
                <a:srgbClr val="000000"/>
              </a:buClr>
            </a:pPr>
            <a:r>
              <a:rPr lang="en-US" sz="2400" b="1" i="0" u="none" strike="noStrike" cap="none" dirty="0"/>
              <a:t>Abdulrahman</a:t>
            </a:r>
            <a:r>
              <a:rPr lang="en-US" sz="2400" b="0" i="0" u="none" strike="noStrike" cap="none" dirty="0"/>
              <a:t>: Baseline Classifier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
        <p:nvSpPr>
          <p:cNvPr id="6" name="Google Shape;223;p12">
            <a:extLst>
              <a:ext uri="{FF2B5EF4-FFF2-40B4-BE49-F238E27FC236}">
                <a16:creationId xmlns:a16="http://schemas.microsoft.com/office/drawing/2014/main" id="{987A541A-0188-AD82-D21B-A21E6E9E34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3"/>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D7587162-82CC-8EE1-8F18-E5910F3642C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62398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6" name="Slide Number Placeholder 3">
            <a:extLst>
              <a:ext uri="{FF2B5EF4-FFF2-40B4-BE49-F238E27FC236}">
                <a16:creationId xmlns:a16="http://schemas.microsoft.com/office/drawing/2014/main" id="{54D189D4-B1C8-7E0D-9900-6DA18E2DC24D}"/>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115508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324297" y="893144"/>
            <a:ext cx="9543405" cy="1188720"/>
          </a:xfrm>
        </p:spPr>
        <p:txBody>
          <a:bodyPr>
            <a:normAutofit/>
          </a:bodyPr>
          <a:lstStyle/>
          <a:p>
            <a:r>
              <a:rPr lang="en-US" sz="5400" b="1"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a:t>
            </a:r>
            <a:r>
              <a:rPr lang="en-US" b="1" dirty="0"/>
              <a:t>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8B46C0E6-8F69-0BC1-F400-CD572B43ECC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727296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324297" y="836507"/>
            <a:ext cx="9543405" cy="1188720"/>
          </a:xfrm>
        </p:spPr>
        <p:txBody>
          <a:bodyPr>
            <a:normAutofit/>
          </a:bodyPr>
          <a:lstStyle/>
          <a:p>
            <a:r>
              <a:rPr lang="en-US" sz="5400" b="1"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9DFCD193-B1CE-1D8B-BA98-30F4DA15989B}"/>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18801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98EA-A552-5950-67E3-4D1B5D478124}"/>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6B652E1C-033C-911D-879D-F4D6B54FA40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24</a:t>
            </a:fld>
            <a:endParaRPr lang="en-US" dirty="0"/>
          </a:p>
        </p:txBody>
      </p:sp>
      <p:pic>
        <p:nvPicPr>
          <p:cNvPr id="10" name="Picture 9" descr="A screenshot of a computer">
            <a:extLst>
              <a:ext uri="{FF2B5EF4-FFF2-40B4-BE49-F238E27FC236}">
                <a16:creationId xmlns:a16="http://schemas.microsoft.com/office/drawing/2014/main" id="{60D054D0-AFB0-7D5C-5C2D-7177AA8A90BA}"/>
              </a:ext>
            </a:extLst>
          </p:cNvPr>
          <p:cNvPicPr>
            <a:picLocks noChangeAspect="1"/>
          </p:cNvPicPr>
          <p:nvPr/>
        </p:nvPicPr>
        <p:blipFill>
          <a:blip r:embed="rId2"/>
          <a:stretch>
            <a:fillRect/>
          </a:stretch>
        </p:blipFill>
        <p:spPr>
          <a:xfrm>
            <a:off x="2212636" y="1989120"/>
            <a:ext cx="7766728" cy="4187843"/>
          </a:xfrm>
          <a:prstGeom prst="rect">
            <a:avLst/>
          </a:prstGeom>
        </p:spPr>
      </p:pic>
      <p:sp>
        <p:nvSpPr>
          <p:cNvPr id="15" name="TextBox 14">
            <a:extLst>
              <a:ext uri="{FF2B5EF4-FFF2-40B4-BE49-F238E27FC236}">
                <a16:creationId xmlns:a16="http://schemas.microsoft.com/office/drawing/2014/main" id="{A6B7F354-4534-6006-62F0-E9639296D76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168484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6AA2-47E3-F673-81FD-BBDF8074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90068-A8D5-335D-EE26-C778FEC90E32}"/>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94AEEF2E-F1B3-86F4-5FE7-36AC31FF5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5" name="TextBox 14">
            <a:extLst>
              <a:ext uri="{FF2B5EF4-FFF2-40B4-BE49-F238E27FC236}">
                <a16:creationId xmlns:a16="http://schemas.microsoft.com/office/drawing/2014/main" id="{60F4E700-65DB-FD4B-8553-54480887C2A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pic>
        <p:nvPicPr>
          <p:cNvPr id="5" name="Picture 4" descr="A screenshot of a computer">
            <a:extLst>
              <a:ext uri="{FF2B5EF4-FFF2-40B4-BE49-F238E27FC236}">
                <a16:creationId xmlns:a16="http://schemas.microsoft.com/office/drawing/2014/main" id="{55FFE36B-8A2C-F830-66E1-22DCB980AC58}"/>
              </a:ext>
            </a:extLst>
          </p:cNvPr>
          <p:cNvPicPr>
            <a:picLocks noChangeAspect="1"/>
          </p:cNvPicPr>
          <p:nvPr/>
        </p:nvPicPr>
        <p:blipFill>
          <a:blip r:embed="rId2"/>
          <a:stretch>
            <a:fillRect/>
          </a:stretch>
        </p:blipFill>
        <p:spPr>
          <a:xfrm>
            <a:off x="1976966" y="1816564"/>
            <a:ext cx="8238067" cy="4499569"/>
          </a:xfrm>
          <a:prstGeom prst="rect">
            <a:avLst/>
          </a:prstGeom>
        </p:spPr>
      </p:pic>
    </p:spTree>
    <p:extLst>
      <p:ext uri="{BB962C8B-B14F-4D97-AF65-F5344CB8AC3E}">
        <p14:creationId xmlns:p14="http://schemas.microsoft.com/office/powerpoint/2010/main" val="106207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
        <p:nvSpPr>
          <p:cNvPr id="2" name="Slide Number Placeholder 3">
            <a:extLst>
              <a:ext uri="{FF2B5EF4-FFF2-40B4-BE49-F238E27FC236}">
                <a16:creationId xmlns:a16="http://schemas.microsoft.com/office/drawing/2014/main" id="{9B25B513-1E76-0DD6-3E31-8A95FCD849B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152482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dirty="0">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
        <p:nvSpPr>
          <p:cNvPr id="2" name="Slide Number Placeholder 3">
            <a:extLst>
              <a:ext uri="{FF2B5EF4-FFF2-40B4-BE49-F238E27FC236}">
                <a16:creationId xmlns:a16="http://schemas.microsoft.com/office/drawing/2014/main" id="{62293D49-2160-4FE9-7C73-A278207DC6C9}"/>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289278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p>
          <a:p>
            <a:pPr marL="342900" indent="-342900">
              <a:buChar char="•"/>
            </a:pPr>
            <a:r>
              <a:rPr lang="en-US" sz="2000" dirty="0">
                <a:solidFill>
                  <a:schemeClr val="tx1"/>
                </a:solidFill>
                <a:latin typeface="Calibri"/>
              </a:rPr>
              <a:t>Automatic preprocessing and validation of all images.</a:t>
            </a: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p>
          <a:p>
            <a:pPr marL="342900" indent="-342900">
              <a:buChar char="•"/>
            </a:pPr>
            <a:r>
              <a:rPr lang="en-US" sz="2000" dirty="0">
                <a:solidFill>
                  <a:schemeClr val="tx1"/>
                </a:solidFill>
                <a:latin typeface="Calibri"/>
              </a:rPr>
              <a:t>Displays predicted class, confidence score, and analytical charts.</a:t>
            </a:r>
          </a:p>
          <a:p>
            <a:pPr marL="342900" indent="-342900">
              <a:buChar char="•"/>
            </a:pPr>
            <a:r>
              <a:rPr lang="en-US" sz="2000" dirty="0">
                <a:solidFill>
                  <a:schemeClr val="tx1"/>
                </a:solidFill>
                <a:latin typeface="Calibri"/>
              </a:rPr>
              <a:t>Session history maintained for all processed images.</a:t>
            </a: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
        <p:nvSpPr>
          <p:cNvPr id="2" name="Slide Number Placeholder 3">
            <a:extLst>
              <a:ext uri="{FF2B5EF4-FFF2-40B4-BE49-F238E27FC236}">
                <a16:creationId xmlns:a16="http://schemas.microsoft.com/office/drawing/2014/main" id="{2F8FF733-6B64-C9C9-8C11-D5D791E186A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3675623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
        <p:nvSpPr>
          <p:cNvPr id="7" name="Slide Number Placeholder 3">
            <a:extLst>
              <a:ext uri="{FF2B5EF4-FFF2-40B4-BE49-F238E27FC236}">
                <a16:creationId xmlns:a16="http://schemas.microsoft.com/office/drawing/2014/main" id="{5A554777-7D0E-D3FD-D4A0-B1D4693E6E7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37050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Abstract:</a:t>
            </a:r>
          </a:p>
        </p:txBody>
      </p:sp>
      <p:sp>
        <p:nvSpPr>
          <p:cNvPr id="4" name="Google Shape;223;p12">
            <a:extLst>
              <a:ext uri="{FF2B5EF4-FFF2-40B4-BE49-F238E27FC236}">
                <a16:creationId xmlns:a16="http://schemas.microsoft.com/office/drawing/2014/main" id="{50D56D80-8626-326C-8214-1D6FBD172C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730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D1459A4A-1BF9-2A32-7015-2BDBEE884AE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301224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08322E13-223F-E772-4ACF-8B0F97E14F31}"/>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6" name="TextBox 5">
            <a:extLst>
              <a:ext uri="{FF2B5EF4-FFF2-40B4-BE49-F238E27FC236}">
                <a16:creationId xmlns:a16="http://schemas.microsoft.com/office/drawing/2014/main" id="{6A8FBBA9-4DC0-DB6E-8715-843313AEBDD8}"/>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69492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
        <p:nvSpPr>
          <p:cNvPr id="7" name="Slide Number Placeholder 3">
            <a:extLst>
              <a:ext uri="{FF2B5EF4-FFF2-40B4-BE49-F238E27FC236}">
                <a16:creationId xmlns:a16="http://schemas.microsoft.com/office/drawing/2014/main" id="{E128E0C0-84DD-1E2C-41FB-30CE08D1CA6F}"/>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2159717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err="1">
                <a:solidFill>
                  <a:schemeClr val="tx1"/>
                </a:solidFill>
                <a:latin typeface="Calibri"/>
              </a:rPr>
              <a:t>Streamlit</a:t>
            </a:r>
            <a:r>
              <a:rPr lang="en-US" sz="2800" b="1" dirty="0">
                <a:solidFill>
                  <a:schemeClr val="tx1"/>
                </a:solidFill>
                <a:latin typeface="Calibri"/>
              </a:rPr>
              <a: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
        <p:nvSpPr>
          <p:cNvPr id="5" name="Slide Number Placeholder 3">
            <a:extLst>
              <a:ext uri="{FF2B5EF4-FFF2-40B4-BE49-F238E27FC236}">
                <a16:creationId xmlns:a16="http://schemas.microsoft.com/office/drawing/2014/main" id="{C47A14D4-8B3F-6648-E353-B7122BA0A63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407161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2E89092-962D-BCB5-E7B7-D94427CF3D4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2A571C3-30F6-981D-1098-C51F1DF34BC9}"/>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2400" dirty="0"/>
              <a:t>Our project is </a:t>
            </a:r>
            <a:r>
              <a:rPr lang="en-US" sz="2400" b="1" dirty="0"/>
              <a:t>not just a classifier or a detector</a:t>
            </a:r>
            <a:r>
              <a:rPr lang="en-US" sz="2400" dirty="0"/>
              <a:t>.</a:t>
            </a:r>
            <a:br>
              <a:rPr lang="en-US" sz="2400" dirty="0"/>
            </a:br>
            <a:r>
              <a:rPr lang="en-US" sz="2400" dirty="0"/>
              <a:t>We provide a complete Solution platform that combines image classification, object detection, real-time analysis, Grad-CAM visualization, reporting, and Azure endpoints.</a:t>
            </a:r>
          </a:p>
          <a:p>
            <a:pPr marL="114300" indent="0">
              <a:buNone/>
            </a:pPr>
            <a:r>
              <a:rPr lang="en-US" sz="2000" dirty="0"/>
              <a:t>The main goal is to offer a </a:t>
            </a:r>
            <a:r>
              <a:rPr lang="en-US" sz="2000" b="1" dirty="0"/>
              <a:t>general visual data preparation system</a:t>
            </a:r>
            <a:r>
              <a:rPr lang="en-US" sz="2000" dirty="0"/>
              <a:t> that any AI team can build advanced applications on top of, such as:</a:t>
            </a:r>
          </a:p>
          <a:p>
            <a:pPr lvl="1">
              <a:buFont typeface="+mj-lt"/>
              <a:buAutoNum type="arabicPeriod"/>
            </a:pPr>
            <a:r>
              <a:rPr lang="en-US" sz="1800" dirty="0"/>
              <a:t>Security and surveillance</a:t>
            </a:r>
          </a:p>
          <a:p>
            <a:pPr lvl="1">
              <a:buFont typeface="+mj-lt"/>
              <a:buAutoNum type="arabicPeriod"/>
            </a:pPr>
            <a:r>
              <a:rPr lang="en-US" sz="1800" dirty="0"/>
              <a:t>Traffic analysis</a:t>
            </a:r>
          </a:p>
          <a:p>
            <a:pPr lvl="1">
              <a:buFont typeface="+mj-lt"/>
              <a:buAutoNum type="arabicPeriod"/>
            </a:pPr>
            <a:r>
              <a:rPr lang="en-US" sz="1800" dirty="0"/>
              <a:t>Industrial analytics</a:t>
            </a:r>
          </a:p>
          <a:p>
            <a:pPr lvl="1">
              <a:buFont typeface="+mj-lt"/>
              <a:buAutoNum type="arabicPeriod"/>
            </a:pPr>
            <a:r>
              <a:rPr lang="en-US" sz="1800" dirty="0"/>
              <a:t>Product analysis</a:t>
            </a:r>
          </a:p>
          <a:p>
            <a:pPr lvl="1">
              <a:buFont typeface="+mj-lt"/>
              <a:buAutoNum type="arabicPeriod"/>
            </a:pPr>
            <a:r>
              <a:rPr lang="en-US" sz="1800" dirty="0"/>
              <a:t>Sorting systems</a:t>
            </a:r>
          </a:p>
          <a:p>
            <a:pPr lvl="1">
              <a:buFont typeface="+mj-lt"/>
              <a:buAutoNum type="arabicPeriod"/>
            </a:pPr>
            <a:r>
              <a:rPr lang="en-US" sz="1800" dirty="0"/>
              <a:t>Healthcare pre-screening</a:t>
            </a:r>
          </a:p>
          <a:p>
            <a:pPr lvl="1">
              <a:buFont typeface="+mj-lt"/>
              <a:buAutoNum type="arabicPeriod"/>
            </a:pPr>
            <a:r>
              <a:rPr lang="en-US" sz="1800" dirty="0"/>
              <a:t>Research dataset generation</a:t>
            </a:r>
          </a:p>
        </p:txBody>
      </p:sp>
      <p:sp>
        <p:nvSpPr>
          <p:cNvPr id="216" name="Google Shape;216;p11">
            <a:extLst>
              <a:ext uri="{FF2B5EF4-FFF2-40B4-BE49-F238E27FC236}">
                <a16:creationId xmlns:a16="http://schemas.microsoft.com/office/drawing/2014/main" id="{AA96032A-78B2-912C-2ED8-F13913E7C8D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530C7F4-2FB4-C65D-DF78-5CB1CAE565F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0E522C9A-A62E-BD06-6A16-C69C0D18FF1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43ADC52-CBDC-81AA-B7A7-7E89A634C8B3}"/>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CFC3C8A7-0905-6187-7419-8E894B7067B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117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CDBA59-A718-A3DC-FDBE-2492ADF0C6A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2382AD8-8D61-4403-8477-BE156AA06F5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pPr marL="628650" indent="-514350">
              <a:buFont typeface="+mj-lt"/>
              <a:buAutoNum type="arabicPeriod"/>
            </a:pPr>
            <a:r>
              <a:rPr lang="en-US" dirty="0"/>
              <a:t>Image upload</a:t>
            </a:r>
          </a:p>
          <a:p>
            <a:pPr marL="628650" indent="-514350">
              <a:buFont typeface="+mj-lt"/>
              <a:buAutoNum type="arabicPeriod"/>
            </a:pPr>
            <a:r>
              <a:rPr lang="en-US" dirty="0"/>
              <a:t>Data cleaning</a:t>
            </a:r>
          </a:p>
          <a:p>
            <a:pPr marL="628650" indent="-514350">
              <a:buFont typeface="+mj-lt"/>
              <a:buAutoNum type="arabicPeriod"/>
            </a:pPr>
            <a:r>
              <a:rPr lang="en-US" dirty="0"/>
              <a:t>Object extraction</a:t>
            </a:r>
          </a:p>
          <a:p>
            <a:pPr marL="628650" indent="-514350">
              <a:buFont typeface="+mj-lt"/>
              <a:buAutoNum type="arabicPeriod"/>
            </a:pPr>
            <a:r>
              <a:rPr lang="en-US" dirty="0"/>
              <a:t>Classification</a:t>
            </a:r>
          </a:p>
          <a:p>
            <a:pPr marL="628650" indent="-514350">
              <a:buFont typeface="+mj-lt"/>
              <a:buAutoNum type="arabicPeriod"/>
            </a:pPr>
            <a:r>
              <a:rPr lang="en-US" dirty="0"/>
              <a:t>Result exporting</a:t>
            </a:r>
          </a:p>
          <a:p>
            <a:pPr marL="628650" indent="-514350">
              <a:buFont typeface="+mj-lt"/>
              <a:buAutoNum type="arabicPeriod"/>
            </a:pPr>
            <a:r>
              <a:rPr lang="en-US" dirty="0"/>
              <a:t>Grad-CAM visualization</a:t>
            </a:r>
          </a:p>
          <a:p>
            <a:pPr marL="628650" indent="-514350">
              <a:buFont typeface="+mj-lt"/>
              <a:buAutoNum type="arabicPeriod"/>
            </a:pPr>
            <a:r>
              <a:rPr lang="en-US" dirty="0"/>
              <a:t>PDF reports</a:t>
            </a:r>
          </a:p>
          <a:p>
            <a:pPr marL="628650" indent="-514350">
              <a:buFont typeface="+mj-lt"/>
              <a:buAutoNum type="arabicPeriod"/>
            </a:pPr>
            <a:r>
              <a:rPr lang="en-US" dirty="0"/>
              <a:t>JSON / CSV export</a:t>
            </a:r>
          </a:p>
          <a:p>
            <a:pPr marL="628650" indent="-514350">
              <a:buFont typeface="+mj-lt"/>
              <a:buAutoNum type="arabicPeriod"/>
            </a:pPr>
            <a:r>
              <a:rPr lang="en-US" dirty="0"/>
              <a:t>Real-time feed</a:t>
            </a:r>
          </a:p>
          <a:p>
            <a:pPr marL="114300" indent="0">
              <a:buNone/>
            </a:pPr>
            <a:r>
              <a:rPr lang="en-US" dirty="0"/>
              <a:t>This makes the platform </a:t>
            </a:r>
            <a:r>
              <a:rPr lang="en-US" b="1" dirty="0"/>
              <a:t>ready for downstream tasks</a:t>
            </a:r>
            <a:r>
              <a:rPr lang="en-US" dirty="0"/>
              <a:t>.</a:t>
            </a:r>
          </a:p>
        </p:txBody>
      </p:sp>
      <p:sp>
        <p:nvSpPr>
          <p:cNvPr id="216" name="Google Shape;216;p11">
            <a:extLst>
              <a:ext uri="{FF2B5EF4-FFF2-40B4-BE49-F238E27FC236}">
                <a16:creationId xmlns:a16="http://schemas.microsoft.com/office/drawing/2014/main" id="{80A3E29A-C07A-A9DA-C092-5777829E2F0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78DE2AA9-781E-582E-5DD9-77A3591008A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D0B397AC-9612-982D-6944-DD288B7E16E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A378028-F364-DAC6-7626-1D2B6E31E309}"/>
              </a:ext>
            </a:extLst>
          </p:cNvPr>
          <p:cNvSpPr txBox="1"/>
          <p:nvPr/>
        </p:nvSpPr>
        <p:spPr>
          <a:xfrm>
            <a:off x="838200" y="1353312"/>
            <a:ext cx="10515600" cy="584775"/>
          </a:xfrm>
          <a:prstGeom prst="rect">
            <a:avLst/>
          </a:prstGeom>
          <a:noFill/>
        </p:spPr>
        <p:txBody>
          <a:bodyPr wrap="square" rtlCol="0">
            <a:spAutoFit/>
          </a:bodyPr>
          <a:lstStyle/>
          <a:p>
            <a:r>
              <a:rPr lang="en-US" sz="3200" b="1" dirty="0"/>
              <a:t>Services Offered:</a:t>
            </a:r>
          </a:p>
        </p:txBody>
      </p:sp>
      <p:sp>
        <p:nvSpPr>
          <p:cNvPr id="4" name="Google Shape;223;p12">
            <a:extLst>
              <a:ext uri="{FF2B5EF4-FFF2-40B4-BE49-F238E27FC236}">
                <a16:creationId xmlns:a16="http://schemas.microsoft.com/office/drawing/2014/main" id="{BE675EBC-EAB2-631D-A9BA-597EA80FBC0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5" name="Picture 4" descr="A screenshot of a computer">
            <a:extLst>
              <a:ext uri="{FF2B5EF4-FFF2-40B4-BE49-F238E27FC236}">
                <a16:creationId xmlns:a16="http://schemas.microsoft.com/office/drawing/2014/main" id="{B67D3D18-8046-DC6C-7C74-D6B08EC9715B}"/>
              </a:ext>
            </a:extLst>
          </p:cNvPr>
          <p:cNvPicPr>
            <a:picLocks noChangeAspect="1"/>
          </p:cNvPicPr>
          <p:nvPr/>
        </p:nvPicPr>
        <p:blipFill>
          <a:blip r:embed="rId4"/>
          <a:stretch>
            <a:fillRect/>
          </a:stretch>
        </p:blipFill>
        <p:spPr>
          <a:xfrm>
            <a:off x="5069370" y="2117474"/>
            <a:ext cx="6284430" cy="2871199"/>
          </a:xfrm>
          <a:prstGeom prst="rect">
            <a:avLst/>
          </a:prstGeom>
        </p:spPr>
      </p:pic>
    </p:spTree>
    <p:extLst>
      <p:ext uri="{BB962C8B-B14F-4D97-AF65-F5344CB8AC3E}">
        <p14:creationId xmlns:p14="http://schemas.microsoft.com/office/powerpoint/2010/main" val="38126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 Structure</a:t>
            </a:r>
          </a:p>
        </p:txBody>
      </p:sp>
      <p:sp>
        <p:nvSpPr>
          <p:cNvPr id="3" name="Google Shape;223;p12">
            <a:extLst>
              <a:ext uri="{FF2B5EF4-FFF2-40B4-BE49-F238E27FC236}">
                <a16:creationId xmlns:a16="http://schemas.microsoft.com/office/drawing/2014/main" id="{849DEC98-2B03-5C69-6A46-79F56488867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9299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
        <p:nvSpPr>
          <p:cNvPr id="4" name="Google Shape;223;p12">
            <a:extLst>
              <a:ext uri="{FF2B5EF4-FFF2-40B4-BE49-F238E27FC236}">
                <a16:creationId xmlns:a16="http://schemas.microsoft.com/office/drawing/2014/main" id="{8ED31160-049C-CF19-4B25-03DCD4B3217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01666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1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MobileNetV2 trained on the </a:t>
            </a:r>
            <a:r>
              <a:rPr lang="en-US" b="1" dirty="0">
                <a:solidFill>
                  <a:schemeClr val="tx1">
                    <a:lumMod val="85000"/>
                    <a:lumOff val="15000"/>
                  </a:schemeClr>
                </a:solidFill>
              </a:rPr>
              <a:t>CIFAR-10</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The CIFAR-10 dataset consists of 60000 32x32 color images in 10 classes, with 6000 images per class. There are 50000 training images and 10000 test images.</a:t>
            </a:r>
          </a:p>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7017481" y="3995928"/>
            <a:ext cx="4277583" cy="2011680"/>
          </a:xfrm>
          <a:prstGeom prst="rect">
            <a:avLst/>
          </a:prstGeom>
        </p:spPr>
      </p:pic>
      <p:sp>
        <p:nvSpPr>
          <p:cNvPr id="4" name="Google Shape;223;p12">
            <a:extLst>
              <a:ext uri="{FF2B5EF4-FFF2-40B4-BE49-F238E27FC236}">
                <a16:creationId xmlns:a16="http://schemas.microsoft.com/office/drawing/2014/main" id="{9EA57645-DFCC-B543-6F69-372A4172A1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72767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
        <p:nvSpPr>
          <p:cNvPr id="4" name="Google Shape;223;p12">
            <a:extLst>
              <a:ext uri="{FF2B5EF4-FFF2-40B4-BE49-F238E27FC236}">
                <a16:creationId xmlns:a16="http://schemas.microsoft.com/office/drawing/2014/main" id="{837BD9A4-6325-7650-E410-58ED64560F2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514128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1495</Words>
  <Application>Microsoft Office PowerPoint</Application>
  <PresentationFormat>Widescreen</PresentationFormat>
  <Paragraphs>265</Paragraphs>
  <Slides>34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Poppins</vt:lpstr>
      <vt:lpstr>Calibri</vt:lpstr>
      <vt:lpstr>Arial</vt:lpstr>
      <vt:lpstr>Arial,Sans-Serif</vt:lpstr>
      <vt:lpstr>Office Theme</vt:lpstr>
      <vt:lpstr>DetactaX AI</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Metrics:   </vt:lpstr>
      <vt:lpstr>PowerPoint Presentation</vt:lpstr>
      <vt:lpstr>PowerPoint Presentation</vt:lpstr>
      <vt:lpstr>PowerPoint Presentation</vt:lpstr>
      <vt:lpstr>PowerPoint Presentation</vt:lpstr>
      <vt:lpstr>Model Details:</vt:lpstr>
      <vt:lpstr>Summary</vt:lpstr>
      <vt:lpstr>Model Deployment</vt:lpstr>
      <vt:lpstr>Why Deploy?</vt:lpstr>
      <vt:lpstr>Why Azure?</vt:lpstr>
      <vt:lpstr>Azure Deployment Metrics:</vt:lpstr>
      <vt:lpstr>Azure Deployment Metrics:</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Technology Stack &amp; Versions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177</cp:revision>
  <dcterms:created xsi:type="dcterms:W3CDTF">2024-03-14T10:03:54Z</dcterms:created>
  <dcterms:modified xsi:type="dcterms:W3CDTF">2025-11-30T21:48:49Z</dcterms:modified>
</cp:coreProperties>
</file>